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6" r:id="rId2"/>
    <p:sldId id="296" r:id="rId3"/>
    <p:sldId id="292" r:id="rId4"/>
    <p:sldId id="294" r:id="rId5"/>
    <p:sldId id="298" r:id="rId6"/>
    <p:sldId id="295" r:id="rId7"/>
    <p:sldId id="293" r:id="rId8"/>
    <p:sldId id="291" r:id="rId9"/>
    <p:sldId id="303" r:id="rId10"/>
    <p:sldId id="257" r:id="rId11"/>
    <p:sldId id="273" r:id="rId12"/>
    <p:sldId id="290" r:id="rId13"/>
    <p:sldId id="289" r:id="rId14"/>
    <p:sldId id="300" r:id="rId15"/>
    <p:sldId id="301" r:id="rId16"/>
    <p:sldId id="299" r:id="rId17"/>
    <p:sldId id="271" r:id="rId18"/>
    <p:sldId id="275" r:id="rId19"/>
    <p:sldId id="276" r:id="rId20"/>
    <p:sldId id="277" r:id="rId21"/>
    <p:sldId id="302" r:id="rId22"/>
    <p:sldId id="274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70" r:id="rId34"/>
    <p:sldId id="30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800000"/>
    <a:srgbClr val="A50021"/>
    <a:srgbClr val="990000"/>
    <a:srgbClr val="660033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43" autoAdjust="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42BD5E3-75E2-4CC0-A809-9039D1CE9760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C4588E5-59A3-45CD-8689-9D545FE520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939FE6-3D70-4455-A4DC-2650B8A5BE1D}" type="slidenum">
              <a:rPr lang="ru-RU" smtClean="0">
                <a:latin typeface="Arial" pitchFamily="34" charset="0"/>
              </a:rPr>
              <a:pPr/>
              <a:t>15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4588E5-59A3-45CD-8689-9D545FE5200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A7DC9-997A-4F37-A33E-9A4DBA636873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1AA65-F5BF-4F79-8CA1-A5D47BF46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B5EE4-6A67-4924-9D21-A938B78519FE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892D1-2516-451E-93A5-F0B5D4502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20355-7A57-4158-8F7B-9CE2609A39AA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FF96-1A05-4E86-B772-6B0E8FD80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E04F0-EDA0-463A-BE89-A73219F7E797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8D2AD-0E03-451D-9379-12396F263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B13C6-FB4C-4FC8-8EDD-DEA54C59564A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CF25E-961E-4F76-AF13-47EEE52BB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D99F5-0D42-4DC5-B22C-D7D9BCDFB00F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1B312-52F7-41DA-B6FA-6AD401727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0B3C-533E-40FB-A55F-FC249DA07019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D0EBB-5207-4D67-B075-DD63E47DB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B7D8-B78D-4925-B957-928F10FA00A2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20335-54B6-4430-B9AE-28DB360B9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1D34F-B041-4712-99BF-0BCFD1B03A0E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2484A-BA7D-4B78-ABE8-0B30A9177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EF3D-F9B3-441B-8EF1-42B25962E49A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17F2F-187D-4B36-87A1-ABC4E2704C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2279C-BD0E-4608-80C6-F664BEF3A542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D06E0-A361-4990-B901-159004A62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3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0DD4CA0D-D1AA-45DD-A386-6B5578CEC3E1}" type="datetimeFigureOut">
              <a:rPr lang="ru-RU"/>
              <a:pPr>
                <a:defRPr/>
              </a:pPr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EA418A01-E199-4EF5-8D1A-E296308B5A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9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11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875" y="404813"/>
            <a:ext cx="8712200" cy="4030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chemeClr val="bg2">
                    <a:lumMod val="50000"/>
                  </a:schemeClr>
                </a:solidFill>
                <a:latin typeface="Olga" pitchFamily="34" charset="0"/>
              </a:rPr>
              <a:t>Технология разработки образовательных программ дополнительного образования детей</a:t>
            </a:r>
            <a:endParaRPr lang="ru-RU" sz="3600" dirty="0">
              <a:solidFill>
                <a:schemeClr val="bg2">
                  <a:lumMod val="50000"/>
                </a:schemeClr>
              </a:solidFill>
              <a:latin typeface="Olga" pitchFamily="34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Olga" pitchFamily="34" charset="0"/>
              </a:rPr>
              <a:t>Методические рекомендации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Olga" pitchFamily="34" charset="0"/>
              </a:rPr>
              <a:t>для 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Olga" pitchFamily="34" charset="0"/>
              </a:rPr>
              <a:t>педагогов дополнительного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Olga" pitchFamily="34" charset="0"/>
              </a:rPr>
              <a:t>образования</a:t>
            </a:r>
            <a:endParaRPr lang="ru-RU" sz="3200" b="1" dirty="0">
              <a:solidFill>
                <a:schemeClr val="bg2">
                  <a:lumMod val="50000"/>
                </a:schemeClr>
              </a:solidFill>
              <a:latin typeface="Olga" pitchFamily="34" charset="0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3059832" y="4725144"/>
            <a:ext cx="56165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>
                <a:solidFill>
                  <a:srgbClr val="660033"/>
                </a:solidFill>
              </a:rPr>
              <a:t>Составитель: Салтыкова Ольга </a:t>
            </a:r>
            <a:r>
              <a:rPr lang="ru-RU" sz="2000" b="1" dirty="0" err="1">
                <a:solidFill>
                  <a:srgbClr val="660033"/>
                </a:solidFill>
              </a:rPr>
              <a:t>Анфимовна</a:t>
            </a:r>
            <a:r>
              <a:rPr lang="ru-RU" sz="2000" b="1" dirty="0">
                <a:solidFill>
                  <a:srgbClr val="660033"/>
                </a:solidFill>
              </a:rPr>
              <a:t>, библиотекарь, </a:t>
            </a:r>
          </a:p>
          <a:p>
            <a:pPr algn="r"/>
            <a:r>
              <a:rPr lang="ru-RU" sz="2000" b="1" dirty="0">
                <a:solidFill>
                  <a:srgbClr val="660033"/>
                </a:solidFill>
              </a:rPr>
              <a:t>методист МАОУДОД </a:t>
            </a:r>
            <a:r>
              <a:rPr lang="ru-RU" sz="2000" b="1" dirty="0" err="1">
                <a:solidFill>
                  <a:srgbClr val="660033"/>
                </a:solidFill>
              </a:rPr>
              <a:t>ДДюТ</a:t>
            </a:r>
            <a:r>
              <a:rPr lang="ru-RU" sz="2000" b="1" dirty="0">
                <a:solidFill>
                  <a:srgbClr val="660033"/>
                </a:solidFill>
              </a:rPr>
              <a:t> </a:t>
            </a:r>
          </a:p>
          <a:p>
            <a:pPr algn="r"/>
            <a:r>
              <a:rPr lang="ru-RU" sz="2000" b="1" dirty="0">
                <a:solidFill>
                  <a:srgbClr val="660033"/>
                </a:solidFill>
              </a:rPr>
              <a:t>г. Владимира</a:t>
            </a:r>
          </a:p>
        </p:txBody>
      </p:sp>
      <p:pic>
        <p:nvPicPr>
          <p:cNvPr id="3076" name="Рисунок 3" descr="Emblema-DDuT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719138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51275" y="6092825"/>
            <a:ext cx="14414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2015 </a:t>
            </a:r>
            <a:r>
              <a:rPr lang="ru-RU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5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9500" y="333375"/>
            <a:ext cx="6985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Образовательная программа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88" y="1052513"/>
            <a:ext cx="8064500" cy="4740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Программа – это: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sz="8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документ, в котором содержатся цель и задачи 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обучения, учебно-тематический план,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методические приёмы,  критерии оценки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результатов обучения;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модель учебного курса;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индивидуальный образовательный маршрут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ребёнка;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одно из оснований для лицензирования и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аккредитации учреждения;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инструмент для бюджетного финансирования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и введения платных образовательных услуг.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3000"/>
            <a:duotone>
              <a:schemeClr val="bg2">
                <a:shade val="3000"/>
                <a:satMod val="110000"/>
              </a:schemeClr>
              <a:schemeClr val="bg2">
                <a:tint val="60000"/>
                <a:satMod val="42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28959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7600" y="333375"/>
            <a:ext cx="69088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Образовательная программа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611188" y="1341438"/>
            <a:ext cx="792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9750" y="1268413"/>
            <a:ext cx="8208963" cy="4694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К дополнительным образовательным программам относятся: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дополнительные общеобразовательные программы;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дополнительные  профессиональные программы.</a:t>
            </a:r>
          </a:p>
          <a:p>
            <a:pPr marL="457200" indent="-457200">
              <a:defRPr/>
            </a:pPr>
            <a:endParaRPr lang="ru-RU" sz="11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457200" indent="-45720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Общеобразовательные программы  включают в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себя дополнительные </a:t>
            </a: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общеразвивающие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и</a:t>
            </a:r>
            <a:endParaRPr lang="ru-RU" sz="2400" b="1" i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457200" indent="-45720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дополнительные </a:t>
            </a: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предпрофессиональные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программы.</a:t>
            </a:r>
          </a:p>
          <a:p>
            <a:pPr marL="457200" indent="-457200">
              <a:defRPr/>
            </a:pP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453313" y="4913313"/>
            <a:ext cx="165576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7600" y="333375"/>
            <a:ext cx="69088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Образовательная программа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611188" y="1341438"/>
            <a:ext cx="792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60363" y="1125538"/>
            <a:ext cx="8424862" cy="5786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Дополнительные </a:t>
            </a: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общеразвивающие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 программы</a:t>
            </a:r>
          </a:p>
          <a:p>
            <a:pPr marL="457200" indent="-457200" algn="just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формируют у ребёнка компетенции осуществлять</a:t>
            </a:r>
          </a:p>
          <a:p>
            <a:pPr marL="457200" indent="-457200" algn="just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универсальные действия: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личностные (нравственно-этическая ориентация);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регулятивные (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целеполагание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, планирование, контроль и др.);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познавательные (</a:t>
            </a:r>
            <a:r>
              <a:rPr lang="ru-RU" sz="2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общеучебные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, логические);</a:t>
            </a:r>
          </a:p>
          <a:p>
            <a:pPr marL="457200" indent="-457200"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коммуникативные (сотрудничество, полное и точное выражение своих мыслей и т.д.)</a:t>
            </a:r>
            <a:endParaRPr lang="ru-RU" sz="12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457200" indent="-457200">
              <a:defRPr/>
            </a:pPr>
            <a:endParaRPr lang="ru-RU" sz="10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447675" indent="-36195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	Дополнительные </a:t>
            </a:r>
            <a:r>
              <a:rPr lang="ru-RU" sz="2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предпрофессиональные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</a:p>
          <a:p>
            <a:pPr marL="447675" indent="-36195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	программы приобщают учащегося </a:t>
            </a:r>
          </a:p>
          <a:p>
            <a:pPr marL="447675" indent="-36195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	к нормированной сфере трудовой </a:t>
            </a:r>
          </a:p>
          <a:p>
            <a:pPr marL="447675" indent="-361950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	деятельности.</a:t>
            </a:r>
          </a:p>
          <a:p>
            <a:pPr marL="457200" indent="-457200">
              <a:defRPr/>
            </a:pP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17600" y="333375"/>
            <a:ext cx="69088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Образовательная программа</a:t>
            </a: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611188" y="1341438"/>
            <a:ext cx="792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95288" y="1341438"/>
            <a:ext cx="8497887" cy="4030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 </a:t>
            </a: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Образовательные программы самостоятельно разрабатываются и утверждаются организацией, осуществляющей образовательную деятельность, если настоящим Федеральным законом не установлено иное.</a:t>
            </a:r>
          </a:p>
          <a:p>
            <a:pPr>
              <a:defRPr/>
            </a:pPr>
            <a:endParaRPr lang="ru-RU" sz="14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algn="r">
              <a:defRPr/>
            </a:pP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			</a:t>
            </a:r>
            <a:r>
              <a:rPr 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Новый Федеральный закон 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«Об образовании в Российской 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 charset="0"/>
              </a:rPr>
              <a:t>Федерации». – Ст. 12, п. 5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457200" indent="-457200">
              <a:defRPr/>
            </a:pP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  <a:p>
            <a:pPr marL="342900" indent="-342900">
              <a:defRPr/>
            </a:pP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  <a:latin typeface="Arial" charset="0"/>
            </a:endParaRPr>
          </a:p>
        </p:txBody>
      </p:sp>
      <p:pic>
        <p:nvPicPr>
          <p:cNvPr id="14342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76671">
            <a:off x="2095500" y="3689350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5700" y="333375"/>
            <a:ext cx="6832600" cy="15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Классификация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образовательных программ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(по способу создания)</a:t>
            </a:r>
            <a:endParaRPr lang="ru-RU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750" y="2020888"/>
            <a:ext cx="8208963" cy="4616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Типовая программа 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(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дополнительном  </a:t>
            </a:r>
          </a:p>
          <a:p>
            <a:pPr>
              <a:buClr>
                <a:schemeClr val="bg2">
                  <a:lumMod val="75000"/>
                </a:schemeClr>
              </a:buClr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образовании в настоящее время отсутствует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). 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Авторская программа </a:t>
            </a:r>
            <a:r>
              <a:rPr lang="ru-RU" sz="28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(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имеет документально </a:t>
            </a:r>
          </a:p>
          <a:p>
            <a:pPr>
              <a:buClr>
                <a:schemeClr val="bg2">
                  <a:lumMod val="75000"/>
                </a:schemeClr>
              </a:buClr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оформленное заключение об авторстве).  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Экспериментальная программа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.</a:t>
            </a:r>
            <a:endParaRPr lang="ru-RU" sz="2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Переработанные программы 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(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разработчик внёс  </a:t>
            </a:r>
          </a:p>
          <a:p>
            <a:pPr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что-то своё в программу другого педагога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):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    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модифицированная программа </a:t>
            </a: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(внесён элемент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новизны   в методику),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адаптированная программа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(приспособлена к имеющимся условиям),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интегрированная программа (</a:t>
            </a: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внедрение новых 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технологий).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  <a:p>
            <a:pPr>
              <a:buClr>
                <a:schemeClr val="bg2">
                  <a:lumMod val="75000"/>
                </a:schemeClr>
              </a:buCl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28959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5" descr="plan2.png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4213" y="1878013"/>
            <a:ext cx="7416800" cy="4646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Простая программа.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Сквозная программа.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Комплексная программа.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Интегрированная программа.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Разноуровневая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программа.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Модульная программа.</a:t>
            </a:r>
          </a:p>
          <a:p>
            <a:pPr algn="ctr"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Инновационные программы: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интегрированная,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сквозная,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контрактная,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индивидуальный образовательный  </a:t>
            </a:r>
          </a:p>
          <a:p>
            <a:pPr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маршрут.</a:t>
            </a:r>
            <a:endParaRPr lang="ru-RU" sz="2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813" y="333375"/>
            <a:ext cx="8334375" cy="15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Классификация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образовательных программ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(по форме организации образовательного процесса)</a:t>
            </a:r>
            <a:endParaRPr lang="ru-RU" sz="36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65213" y="333375"/>
            <a:ext cx="701357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Структура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образовательной программы</a:t>
            </a:r>
          </a:p>
        </p:txBody>
      </p:sp>
      <p:pic>
        <p:nvPicPr>
          <p:cNvPr id="18436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650" y="2060575"/>
            <a:ext cx="8064500" cy="287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Титульный лист.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Пояснительная записка.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Учебно-тематический план.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Содержание программы (изучаемого курса).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Методическое обеспечение программы.</a:t>
            </a:r>
          </a:p>
          <a:p>
            <a:pPr marL="342900" indent="-342900">
              <a:spcAft>
                <a:spcPts val="600"/>
              </a:spcAft>
              <a:buFontTx/>
              <a:buAutoNum type="arabicPeriod"/>
              <a:defRPr/>
            </a:pPr>
            <a:r>
              <a:rPr lang="ru-RU" sz="2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Список литературы.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25" y="333375"/>
            <a:ext cx="7143750" cy="1754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Структура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образовательной программы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1.Титульный лист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288" y="1989138"/>
            <a:ext cx="8064500" cy="430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Титульный лист содержит следующие сведения:</a:t>
            </a:r>
          </a:p>
          <a:p>
            <a:pPr>
              <a:defRPr/>
            </a:pPr>
            <a:endParaRPr lang="ru-RU" sz="8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учредитель ОУ;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полное наименование ОУ;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кем и когда утверждена программа;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название программы, включая её назначение;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возраст обучающихся;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срок реализации программы;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Ф.И.О. и должность автора (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автора-составителя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);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название населённого пункта;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год разработки программы.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2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738" y="1866900"/>
            <a:ext cx="83216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1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Пример оформления титульного листа.</a:t>
            </a:r>
          </a:p>
        </p:txBody>
      </p:sp>
      <p:pic>
        <p:nvPicPr>
          <p:cNvPr id="7" name="Рисунок 6" descr="Image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9625" y="44450"/>
            <a:ext cx="4868863" cy="669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mblema-DDuT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4438" y="260350"/>
            <a:ext cx="574675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388" y="115888"/>
            <a:ext cx="8964612" cy="6862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	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пояснительной записке следует указать </a:t>
            </a:r>
          </a:p>
          <a:p>
            <a:pPr>
              <a:defRPr/>
            </a:pP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(раскрыть):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направленность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ДООП</a:t>
            </a: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r>
              <a:rPr lang="ru-RU" sz="2000" b="1" dirty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ru-RU" sz="2000" b="1" i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техническая, в неё включаются 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      научно-техническая и спортивно-техническая; естественно-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      научная; физкультурно-спортивная; художественная;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      туристско-краеведческая; социально-педагогическая);</a:t>
            </a:r>
            <a:endParaRPr lang="ru-RU" sz="2000" b="1" dirty="0">
              <a:solidFill>
                <a:schemeClr val="tx2">
                  <a:lumMod val="25000"/>
                </a:schemeClr>
              </a:solidFill>
              <a:latin typeface="Arial" charset="0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новизну, актуальность, педагогическую  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целесообразность;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цель и задачи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ДООП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отличительные особенности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ДООП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возраст детей;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сроки реализации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ДООП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ожидаемые (прогнозируемые) результаты и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способы определения результативности;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формы подведения итогов реализации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ДООП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</a:p>
          <a:p>
            <a:pPr algn="ctr">
              <a:defRPr/>
            </a:pP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169863"/>
            <a:ext cx="813593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endParaRPr lang="ru-RU" sz="2800" dirty="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4032" y="115888"/>
            <a:ext cx="8135937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2. Пояснительная записка   </a:t>
            </a:r>
            <a:endParaRPr lang="ru-RU" sz="2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451725" y="4913313"/>
            <a:ext cx="16573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7950" y="260350"/>
            <a:ext cx="8928100" cy="640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Содержание</a:t>
            </a:r>
          </a:p>
          <a:p>
            <a:pPr algn="ctr">
              <a:defRPr/>
            </a:pPr>
            <a:endParaRPr lang="ru-RU" sz="14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Варианты  образования детей после уроков (слайд 3).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Внеурочная деятельность в школе (слайды 4-8).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Дополнительная общеобразовательная программа –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основной документ дополнительного образования        и внеурочной деятельности: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	- что такое программа (слайд 9);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- виды программ (слайд 10);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- назначение программ (слайд 11);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- разработка и утверждение программ (слайд 12);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- структура программы (слайд 13);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- советы по разработке программы 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(слайды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14-32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);</a:t>
            </a:r>
          </a:p>
          <a:p>
            <a:pPr marL="457200" indent="-457200">
              <a:buFont typeface="+mj-lt"/>
              <a:buAutoNum type="arabicPeriod" startAt="4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Список литературы (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слайд 33).</a:t>
            </a:r>
            <a:endParaRPr lang="ru-RU" sz="2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   </a:t>
            </a:r>
          </a:p>
          <a:p>
            <a:pPr marL="342900" indent="-3429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338" y="1124744"/>
            <a:ext cx="8820150" cy="2462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Цель – предполагаемый результат </a:t>
            </a:r>
          </a:p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образовательного процесса. </a:t>
            </a:r>
          </a:p>
          <a:p>
            <a:pPr algn="just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Чтобы правильно сформулировать цели, нужно представить себе воспитанника – выпускника детского объединения, обладающего не только сформированными умениями, но и развитыми творческими способностями и социально значимыми личностными качествами.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3573016"/>
            <a:ext cx="8640762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Задача – конкретизация цели, пути ее реализации, </a:t>
            </a:r>
          </a:p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то есть, что необходимо сделать, </a:t>
            </a:r>
            <a:endParaRPr lang="ru-RU" sz="2200" b="1" i="1" dirty="0" smtClean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2200" b="1" i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чтобы 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достичь цели. </a:t>
            </a:r>
            <a:endParaRPr lang="ru-RU" sz="22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связи с введением ФГОС задачи подразделяются на 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предметные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(знания и умения), </a:t>
            </a:r>
            <a:r>
              <a:rPr lang="ru-RU" sz="2400" b="1" i="1" dirty="0" err="1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метапредметные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(познавательные, регулятивные, коммуникативные)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и </a:t>
            </a:r>
            <a:r>
              <a:rPr lang="ru-RU" sz="2400" b="1" i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личностные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(</a:t>
            </a:r>
            <a:r>
              <a:rPr lang="ru-RU" sz="22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мотивированность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, нравственные 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качества, уважение к личности и т.п.).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115888"/>
            <a:ext cx="777557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4032" y="115888"/>
            <a:ext cx="8135937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2. Пояснительная записка. Цель и задачи</a:t>
            </a:r>
            <a:endParaRPr lang="ru-RU" sz="2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11507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113076"/>
            <a:ext cx="3312368" cy="2484276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Рисунок 8" descr="DSCN15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077072"/>
            <a:ext cx="3456384" cy="2592288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3554" name="Рисунок 1" descr="28959.jpe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5" descr="plan2.png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032" y="116632"/>
            <a:ext cx="838844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2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Пояснительная записка. Формы занятий</a:t>
            </a:r>
            <a:endParaRPr lang="ru-RU" sz="2600" dirty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750" y="1268413"/>
            <a:ext cx="8064500" cy="337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Формы организации занятий определяются направленностью программы и её особенностями.</a:t>
            </a:r>
          </a:p>
          <a:p>
            <a:pPr>
              <a:defRPr/>
            </a:pPr>
            <a:endParaRPr lang="ru-RU" sz="9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Различают: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групповые занятия;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индивидуально-групповые занятия;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индивидуальные занятия;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занятия всем составом объединения.</a:t>
            </a:r>
          </a:p>
          <a:p>
            <a:pPr>
              <a:defRPr/>
            </a:pPr>
            <a:endParaRPr lang="ru-RU" dirty="0">
              <a:latin typeface="Arial" charset="0"/>
            </a:endParaRPr>
          </a:p>
          <a:p>
            <a:pPr>
              <a:defRPr/>
            </a:pPr>
            <a:r>
              <a:rPr lang="ru-RU" dirty="0">
                <a:latin typeface="Arial" charset="0"/>
              </a:rPr>
              <a:t>   </a:t>
            </a:r>
          </a:p>
        </p:txBody>
      </p:sp>
      <p:pic>
        <p:nvPicPr>
          <p:cNvPr id="23559" name="Рисунок 8" descr="P108011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077072"/>
            <a:ext cx="3456384" cy="259184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18" y="116632"/>
            <a:ext cx="842496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2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Пояснительная записка. Формы обучения</a:t>
            </a:r>
            <a:endParaRPr lang="ru-RU" sz="2600" dirty="0">
              <a:latin typeface="Arial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323850" y="1557338"/>
            <a:ext cx="777716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09575" algn="just" eaLnBrk="0" hangingPunct="0">
              <a:buFontTx/>
              <a:buChar char="•"/>
              <a:tabLst>
                <a:tab pos="-809625" algn="l"/>
              </a:tabLst>
            </a:pPr>
            <a:r>
              <a:rPr lang="ru-RU" sz="2000" b="1" dirty="0">
                <a:solidFill>
                  <a:srgbClr val="513E1B"/>
                </a:solidFill>
                <a:cs typeface="Times New Roman" pitchFamily="18" charset="0"/>
              </a:rPr>
              <a:t>для обучающихся дошкольного и младшего школьного возраста</a:t>
            </a:r>
            <a:r>
              <a:rPr lang="ru-RU" sz="2000" b="1" i="1" dirty="0">
                <a:solidFill>
                  <a:srgbClr val="20190B"/>
                </a:solidFill>
                <a:cs typeface="Times New Roman" pitchFamily="18" charset="0"/>
              </a:rPr>
              <a:t> – беседа с игровыми элементами (сказка, сюжетно-ролевая игра, игра-путешествие, игра-имитация), викторины, соревнования, конкурсы, состязания.</a:t>
            </a:r>
            <a:endParaRPr lang="ru-RU" sz="2000" b="1" dirty="0">
              <a:solidFill>
                <a:srgbClr val="20190B"/>
              </a:solidFill>
            </a:endParaRPr>
          </a:p>
          <a:p>
            <a:pPr indent="409575" algn="just" eaLnBrk="0" hangingPunct="0">
              <a:buFontTx/>
              <a:buChar char="•"/>
              <a:tabLst>
                <a:tab pos="-809625" algn="l"/>
              </a:tabLst>
            </a:pPr>
            <a:r>
              <a:rPr lang="ru-RU" sz="2000" b="1" dirty="0">
                <a:solidFill>
                  <a:srgbClr val="513E1B"/>
                </a:solidFill>
                <a:cs typeface="Times New Roman" pitchFamily="18" charset="0"/>
              </a:rPr>
              <a:t>для обучающихся среднего школьного возраста</a:t>
            </a:r>
            <a:r>
              <a:rPr lang="ru-RU" sz="2000" b="1" i="1" dirty="0">
                <a:solidFill>
                  <a:srgbClr val="513E1B"/>
                </a:solidFill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20190B"/>
                </a:solidFill>
                <a:cs typeface="Times New Roman" pitchFamily="18" charset="0"/>
              </a:rPr>
              <a:t>–  лекция; учебная игра, ролевая игра; защита творческого проекта; творческие конкурсы; КВН; заочная экскурсия; коллективное творческое дело (КТД); тематические задания по подгруппам.</a:t>
            </a:r>
            <a:endParaRPr lang="ru-RU" sz="2000" b="1" dirty="0">
              <a:solidFill>
                <a:srgbClr val="20190B"/>
              </a:solidFill>
            </a:endParaRPr>
          </a:p>
          <a:p>
            <a:pPr indent="409575" eaLnBrk="0" hangingPunct="0">
              <a:buFontTx/>
              <a:buChar char="•"/>
              <a:tabLst>
                <a:tab pos="-809625" algn="l"/>
              </a:tabLst>
            </a:pPr>
            <a:r>
              <a:rPr lang="ru-RU" sz="2000" b="1" dirty="0">
                <a:solidFill>
                  <a:srgbClr val="513E1B"/>
                </a:solidFill>
                <a:cs typeface="Times New Roman" pitchFamily="18" charset="0"/>
              </a:rPr>
              <a:t>для обучающихся старшего школьного возраста</a:t>
            </a:r>
            <a:r>
              <a:rPr lang="ru-RU" sz="2000" b="1" i="1" dirty="0">
                <a:solidFill>
                  <a:srgbClr val="513E1B"/>
                </a:solidFill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20190B"/>
                </a:solidFill>
                <a:cs typeface="Times New Roman" pitchFamily="18" charset="0"/>
              </a:rPr>
              <a:t>–  проблемная лекция;  практические занятия; семинар; аукцион;  групповая консультация; защита творческой работы; деловая игра, презентация (вида деятельности, выставки, проекта и т.п.).</a:t>
            </a:r>
            <a:endParaRPr lang="ru-RU" sz="2000" b="1" dirty="0">
              <a:solidFill>
                <a:srgbClr val="20190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0113" y="1095375"/>
            <a:ext cx="70564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Традиционные формы обучения: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2106" y="116632"/>
            <a:ext cx="8459788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2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Пояснительная записка. Формы обучения</a:t>
            </a:r>
            <a:endParaRPr lang="ru-RU" sz="2600" dirty="0">
              <a:latin typeface="Arial" charset="0"/>
            </a:endParaRP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179388" y="1155700"/>
            <a:ext cx="8496300" cy="580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20190B"/>
                </a:solidFill>
              </a:rPr>
              <a:t>Нестандартные формы обучения:</a:t>
            </a:r>
          </a:p>
          <a:p>
            <a:endParaRPr lang="ru-RU" sz="1100" dirty="0"/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занятие-игра (деловая, ролевая, конкурсная и  т.д.); 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занятие-дискуссия;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занятие-экскурсия;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</a:t>
            </a:r>
            <a:r>
              <a:rPr lang="ru-RU" sz="2400" b="1" dirty="0">
                <a:solidFill>
                  <a:srgbClr val="20190B"/>
                </a:solidFill>
                <a:cs typeface="Times New Roman" pitchFamily="18" charset="0"/>
              </a:rPr>
              <a:t>бенефис;</a:t>
            </a:r>
            <a:endParaRPr lang="ru-RU" sz="2400" b="1" dirty="0">
              <a:solidFill>
                <a:srgbClr val="20190B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</a:t>
            </a:r>
            <a:r>
              <a:rPr lang="ru-RU" sz="2400" b="1" dirty="0" err="1">
                <a:solidFill>
                  <a:srgbClr val="20190B"/>
                </a:solidFill>
              </a:rPr>
              <a:t>квест-проект</a:t>
            </a:r>
            <a:r>
              <a:rPr lang="ru-RU" sz="2400" b="1" dirty="0">
                <a:solidFill>
                  <a:srgbClr val="20190B"/>
                </a:solidFill>
              </a:rPr>
              <a:t> (игровое поисковое путешествие);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занятие-эссе;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пресс-бой, пресс-конференция;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>
                <a:solidFill>
                  <a:srgbClr val="20190B"/>
                </a:solidFill>
              </a:rPr>
              <a:t>  занятие-коллоквиум (используется как научное  </a:t>
            </a:r>
          </a:p>
          <a:p>
            <a:r>
              <a:rPr lang="ru-RU" sz="2400" b="1" dirty="0">
                <a:solidFill>
                  <a:srgbClr val="20190B"/>
                </a:solidFill>
              </a:rPr>
              <a:t>   собрание для обсуждения рефератов,    </a:t>
            </a:r>
          </a:p>
          <a:p>
            <a:r>
              <a:rPr lang="ru-RU" sz="2400" b="1" dirty="0">
                <a:solidFill>
                  <a:srgbClr val="20190B"/>
                </a:solidFill>
              </a:rPr>
              <a:t>   подведения итогов исследования и т.п. Сюда же </a:t>
            </a:r>
          </a:p>
          <a:p>
            <a:r>
              <a:rPr lang="ru-RU" sz="2400" b="1" dirty="0">
                <a:solidFill>
                  <a:srgbClr val="20190B"/>
                </a:solidFill>
              </a:rPr>
              <a:t>   включаются  дебаты – они развивают умение </a:t>
            </a:r>
          </a:p>
          <a:p>
            <a:r>
              <a:rPr lang="ru-RU" sz="2400" b="1" dirty="0">
                <a:solidFill>
                  <a:srgbClr val="20190B"/>
                </a:solidFill>
              </a:rPr>
              <a:t>   аргументировать). </a:t>
            </a:r>
          </a:p>
          <a:p>
            <a:endParaRPr lang="ru-RU" sz="2400" dirty="0"/>
          </a:p>
          <a:p>
            <a:r>
              <a:rPr lang="ru-RU" sz="2400" dirty="0"/>
              <a:t>    </a:t>
            </a:r>
            <a:endParaRPr lang="ru-RU" sz="2400" b="1" dirty="0">
              <a:solidFill>
                <a:srgbClr val="20190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56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6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6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5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5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6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5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5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56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56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56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6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56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56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56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56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56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56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56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56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56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56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6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56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116632"/>
            <a:ext cx="84963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2</a:t>
            </a: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 Пояснительная записка. Режим занятий</a:t>
            </a:r>
            <a:endParaRPr lang="ru-RU" sz="2600" dirty="0"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950" y="1268413"/>
            <a:ext cx="9036050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В описание режима занятий включают: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необходимое количество академических часов для 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реализации  программы;</a:t>
            </a:r>
          </a:p>
          <a:p>
            <a:pPr>
              <a:buClr>
                <a:schemeClr val="bg2">
                  <a:lumMod val="75000"/>
                </a:schemeClr>
              </a:buClr>
              <a:buFont typeface="Arial" pitchFamily="34" charset="0"/>
              <a:buChar char="♦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количество занятий в неделю и их продолжительность 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(в соответствии с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СанПиН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55650" y="3284538"/>
          <a:ext cx="6599312" cy="301244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88232"/>
                <a:gridCol w="1676482"/>
                <a:gridCol w="1458156"/>
                <a:gridCol w="13764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Продолжительность занятий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Периодичность в неделю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Кол-во часов в неделю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Кол-во часов в год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час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раз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час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36 часов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час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раза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72 часа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раза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144 часа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раза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часов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216 часов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раза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 часов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216 часов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часа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раза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 часов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324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824" y="116632"/>
            <a:ext cx="84596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2. Пояснительная записка. Планируемые результаты и способы их проверки</a:t>
            </a:r>
            <a:endParaRPr lang="ru-RU" sz="2600" dirty="0"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388" y="1628775"/>
            <a:ext cx="87852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	В этом разделе указываются все знания, умения и навыки, приобретаемые  воспитанниками в процессе обучения.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	Если программа рассчитана на несколько лет обучения, то планируемые результаты расписываются на каждый год обучения.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288" y="3933825"/>
            <a:ext cx="7416800" cy="2614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Пример. </a:t>
            </a: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 окончании 1 года обучения воспитанники будут знать:  правила техники безопасности;  правила организации рабочего места; условные обозначения, используемые в технологических картах.  </a:t>
            </a:r>
          </a:p>
          <a:p>
            <a:pPr>
              <a:defRPr/>
            </a:pPr>
            <a:r>
              <a:rPr lang="ru-RU" sz="20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Будут уметь: пользоваться основными инструментами; изготавливать несложные изделия по рисунку; сотрудничать со своими сверстниками.</a:t>
            </a:r>
            <a:endParaRPr lang="ru-RU" sz="20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7" presetClass="entr" presetSubtype="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032" y="116632"/>
            <a:ext cx="813593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2. Пояснительная записка. Планируемые результаты и способы их проверки</a:t>
            </a:r>
            <a:endParaRPr lang="ru-RU" sz="2600" dirty="0">
              <a:latin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3238" y="1593850"/>
            <a:ext cx="8137525" cy="2122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Контроль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(входной (оценка знаний, мотивация),  текущий (на занятиях), промежуточный (по изучении темы или раздела), отсроченный (по прошествии некоторого времени после изучения темы), итоговый (проверяется усвоение материала всего курса обучения)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позволяет определить эффективность обучения по программе.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3716339"/>
            <a:ext cx="813658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этом разделе необходимо указать  методику    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выявления  результатов: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тесты, анкеты, контрольные задания и занятия,   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диагностика личностного роста, творческие  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работы (участие в конкурсах, соревнованиях,  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выставках), метод педагогического наблюдения, </a:t>
            </a:r>
          </a:p>
          <a:p>
            <a:pPr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открытые занятия  и др. </a:t>
            </a:r>
          </a:p>
          <a:p>
            <a:pPr>
              <a:defRPr/>
            </a:pPr>
            <a:endParaRPr lang="ru-RU" sz="2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115888"/>
            <a:ext cx="8135937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2. Пояснительная записка. Формы подведения итогов реализации программы</a:t>
            </a:r>
            <a:endParaRPr lang="ru-RU" sz="2600" dirty="0"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50" y="1557338"/>
            <a:ext cx="8640763" cy="42306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Рекомендуются игровые, практические, демонстрационные формы: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игровая познавательная программа;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соревнование, конкурс;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фестиваль;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выставка;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концерт;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учебно-иссследовательская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конференция;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участие в олимпиаде;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аттестационный тест и др.</a:t>
            </a:r>
          </a:p>
          <a:p>
            <a:pPr>
              <a:buFont typeface="Wingdings" pitchFamily="2" charset="2"/>
              <a:buChar char="ü"/>
              <a:defRPr/>
            </a:pPr>
            <a:endParaRPr lang="ru-RU" sz="24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032" y="115888"/>
            <a:ext cx="8135937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3. Учебно-тематический план  </a:t>
            </a:r>
            <a:endParaRPr lang="ru-RU" sz="2800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88" y="1196975"/>
            <a:ext cx="813752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Учебно-тематический план оформляется на каждый год обучения в виде таблицы и содержит названия разделов и тем, количество часов по разделам и темам (всего, теория, практика).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750" y="3011488"/>
          <a:ext cx="7128792" cy="2794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581941"/>
                <a:gridCol w="2618741"/>
                <a:gridCol w="1575609"/>
                <a:gridCol w="1069319"/>
                <a:gridCol w="1283182"/>
              </a:tblGrid>
              <a:tr h="3200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</a:p>
                    <a:p>
                      <a:pPr algn="ctr"/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разделов и тем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Общее кол-во часов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 том числе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Теория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Практика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Вводное занятие. ТБ и ПБ.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None/>
                      </a:pPr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Основы</a:t>
                      </a:r>
                      <a:r>
                        <a:rPr lang="ru-RU" sz="1600" baseline="0" dirty="0" smtClean="0"/>
                        <a:t> актёрской грамоты.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dirty="0" smtClean="0"/>
                        <a:t>2.1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Этюды и импровизации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dirty="0" smtClean="0"/>
                        <a:t>2.2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Основы словесного действия.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Итого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032" y="115888"/>
            <a:ext cx="8135937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4. Содержание программы</a:t>
            </a:r>
            <a:endParaRPr lang="ru-RU" sz="2800" dirty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50" y="1127125"/>
            <a:ext cx="8424863" cy="5170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Содержание дополнительной образовательной программы раскрывается после учебно-тематического плана через краткое описание тем (теория и практика) с указанием часов.</a:t>
            </a: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</a:p>
          <a:p>
            <a:pPr algn="just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Основные теоретические понятия указываются без подробной расшифровки и описания. В зависимости от профиля программы в содержание отдельных тем могут входить виды упражнений, заданий. </a:t>
            </a:r>
          </a:p>
          <a:p>
            <a:pPr algn="just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Практика включает в себя примерное содержание практической деятельности детей на занятии. Если необходимы уточнения, указывается  оборудование и оснащение. </a:t>
            </a:r>
          </a:p>
          <a:p>
            <a:pPr algn="ctr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Разделов и тем в содержании  курса  </a:t>
            </a:r>
          </a:p>
          <a:p>
            <a:pPr algn="ctr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должно быть столько же, сколько </a:t>
            </a:r>
          </a:p>
          <a:p>
            <a:pPr algn="ctr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учебном плане.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5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5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608888" y="5086350"/>
            <a:ext cx="15001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388" y="4292600"/>
            <a:ext cx="8461375" cy="1785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Внеурочная деятельность 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– это образовательная деятельность, осуществляемая в формах, отличных от классно-урочной, и направленная на достижение планируемых результатов освоения основной общеобразовательной программы.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6263" y="2498725"/>
            <a:ext cx="7991475" cy="1784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Дополнительное образование </a:t>
            </a:r>
            <a:r>
              <a:rPr lang="ru-RU" sz="22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– это мотивированное образование сверх основного, позволяющее личности самоопределиться предметно, социально, профессионально и максимально раскрыть свои способности.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188" y="476250"/>
            <a:ext cx="8137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163" y="260350"/>
            <a:ext cx="78842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Образовательные </a:t>
            </a: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возможности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338" y="1196975"/>
            <a:ext cx="85693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Общее образование (дошкольное, начальное общее, основное общее, среднее общее). Профессиональное (среднее,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высшее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). Дополнительное образование.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825" y="115888"/>
            <a:ext cx="8135938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5. Методическое обеспечение</a:t>
            </a:r>
            <a:endParaRPr lang="ru-RU" sz="2600" dirty="0">
              <a:latin typeface="Arial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39750" y="1323201"/>
            <a:ext cx="8064500" cy="38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В этом разделе указывается</a:t>
            </a: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,</a:t>
            </a:r>
          </a:p>
          <a:p>
            <a:pPr algn="ctr" eaLnBrk="0" hangingPunct="0">
              <a:spcAft>
                <a:spcPts val="0"/>
              </a:spcAft>
            </a:pP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20190B"/>
                </a:solidFill>
                <a:cs typeface="Times New Roman" pitchFamily="18" charset="0"/>
              </a:rPr>
              <a:t>чт</a:t>
            </a:r>
            <a:r>
              <a:rPr lang="ru-RU" sz="2600" b="1" dirty="0" err="1">
                <a:solidFill>
                  <a:srgbClr val="20190B"/>
                </a:solidFill>
                <a:ea typeface="Times New Roman" pitchFamily="18" charset="0"/>
                <a:cs typeface="Tahoma" pitchFamily="34" charset="0"/>
              </a:rPr>
              <a:t>ó</a:t>
            </a: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требуется для </a:t>
            </a: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успешной</a:t>
            </a:r>
          </a:p>
          <a:p>
            <a:pPr algn="ctr" eaLnBrk="0" hangingPunct="0">
              <a:spcAft>
                <a:spcPts val="0"/>
              </a:spcAft>
            </a:pP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реализации программы</a:t>
            </a: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:</a:t>
            </a:r>
          </a:p>
          <a:p>
            <a:pPr algn="ctr" eaLnBrk="0" hangingPunct="0">
              <a:spcAft>
                <a:spcPts val="600"/>
              </a:spcAft>
            </a:pPr>
            <a:endParaRPr lang="ru-RU" sz="800" b="1" dirty="0">
              <a:solidFill>
                <a:srgbClr val="20190B"/>
              </a:solidFill>
            </a:endParaRPr>
          </a:p>
          <a:p>
            <a:pPr eaLnBrk="0" hangingPunct="0">
              <a:buClr>
                <a:srgbClr val="513E1B"/>
              </a:buClr>
              <a:buFont typeface="Arial" pitchFamily="34" charset="0"/>
              <a:buChar char="♦"/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 дидактические материалы (списки с кратким </a:t>
            </a:r>
          </a:p>
          <a:p>
            <a:pPr eaLnBrk="0" hangingPunct="0">
              <a:buClr>
                <a:srgbClr val="513E1B"/>
              </a:buClr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   описанием); </a:t>
            </a:r>
            <a:endParaRPr lang="ru-RU" sz="2600" b="1" dirty="0">
              <a:solidFill>
                <a:srgbClr val="20190B"/>
              </a:solidFill>
            </a:endParaRPr>
          </a:p>
          <a:p>
            <a:pPr eaLnBrk="0" hangingPunct="0">
              <a:buClr>
                <a:srgbClr val="513E1B"/>
              </a:buClr>
              <a:buFont typeface="Arial" pitchFamily="34" charset="0"/>
              <a:buChar char="♦"/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 материально-техническое оснащение </a:t>
            </a:r>
            <a:endParaRPr lang="ru-RU" sz="2600" b="1" dirty="0" smtClean="0">
              <a:solidFill>
                <a:srgbClr val="20190B"/>
              </a:solidFill>
              <a:cs typeface="Times New Roman" pitchFamily="18" charset="0"/>
            </a:endParaRPr>
          </a:p>
          <a:p>
            <a:pPr eaLnBrk="0" hangingPunct="0">
              <a:buClr>
                <a:srgbClr val="513E1B"/>
              </a:buClr>
            </a:pP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    (</a:t>
            </a: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обычно </a:t>
            </a:r>
            <a:r>
              <a:rPr lang="ru-RU" sz="2600" b="1" dirty="0" smtClean="0">
                <a:solidFill>
                  <a:srgbClr val="20190B"/>
                </a:solidFill>
                <a:cs typeface="Times New Roman" pitchFamily="18" charset="0"/>
              </a:rPr>
              <a:t>без </a:t>
            </a: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указания количества);</a:t>
            </a:r>
            <a:endParaRPr lang="ru-RU" sz="2600" b="1" dirty="0">
              <a:solidFill>
                <a:srgbClr val="20190B"/>
              </a:solidFill>
            </a:endParaRPr>
          </a:p>
          <a:p>
            <a:pPr eaLnBrk="0" hangingPunct="0">
              <a:buClr>
                <a:srgbClr val="513E1B"/>
              </a:buClr>
              <a:buFont typeface="Arial" pitchFamily="34" charset="0"/>
              <a:buChar char="♦"/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 описание используемых методик, тематика </a:t>
            </a:r>
          </a:p>
          <a:p>
            <a:pPr eaLnBrk="0" hangingPunct="0">
              <a:buClr>
                <a:srgbClr val="513E1B"/>
              </a:buClr>
            </a:pPr>
            <a:r>
              <a:rPr lang="ru-RU" sz="2600" b="1" dirty="0">
                <a:solidFill>
                  <a:srgbClr val="20190B"/>
                </a:solidFill>
                <a:cs typeface="Times New Roman" pitchFamily="18" charset="0"/>
              </a:rPr>
              <a:t>    поисково-исследовательской работы. </a:t>
            </a:r>
            <a:endParaRPr lang="ru-RU" sz="2600" b="1" dirty="0">
              <a:solidFill>
                <a:srgbClr val="20190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7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825" y="115888"/>
            <a:ext cx="8135938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6. Список литературы</a:t>
            </a:r>
            <a:endParaRPr lang="ru-RU" sz="2600" dirty="0"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288" y="981075"/>
            <a:ext cx="8569325" cy="3138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Рекомендуемая литература даётся либо общим списком, либо делится на две (список для педагогов и список для детей) или три части (составляется дополнительный список для родителей).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В описание книги или статьи входят: фамилия и инициалы автора книги/статьи; название книги/статьи; издательство,  год издания (для книг) или год, № журнала/брошюры, номера страниц, на которых находится публикация. </a:t>
            </a:r>
            <a:endParaRPr lang="ru-RU" sz="24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288" y="4005263"/>
            <a:ext cx="7416800" cy="2462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3. Список составляется в алфавитном порядке</a:t>
            </a:r>
          </a:p>
          <a:p>
            <a:pPr marL="342900" indent="-342900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    и в соответствии с требованиями ГОСТ 7.1-2003. </a:t>
            </a:r>
          </a:p>
          <a:p>
            <a:pPr marL="342900" indent="-342900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4. Сайт описывается таким образом: Название статьи/книги: подзаголовок // Название сайта:</a:t>
            </a:r>
          </a:p>
          <a:p>
            <a:pPr marL="342900" indent="-342900">
              <a:defRPr/>
            </a:pPr>
            <a:r>
              <a:rPr lang="ru-RU" sz="2200" b="1" dirty="0">
                <a:solidFill>
                  <a:schemeClr val="tx2">
                    <a:lumMod val="10000"/>
                  </a:schemeClr>
                </a:solidFill>
              </a:rPr>
              <a:t>    [сайт]. – [место создания сайта, дата создания]. – Режим доступа: скопировать адрес сайта, дата обращения к сайту.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Рисунок 5" descr="plan2.pn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2746" flipH="1">
            <a:off x="107950" y="69850"/>
            <a:ext cx="1173163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4825" y="115888"/>
            <a:ext cx="8135938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 Советы 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 разработке программы </a:t>
            </a:r>
          </a:p>
          <a:p>
            <a:pPr algn="ctr">
              <a:defRPr/>
            </a:pPr>
            <a:r>
              <a:rPr lang="ru-RU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6. Список литературы</a:t>
            </a:r>
            <a:endParaRPr lang="ru-RU" sz="2600" dirty="0"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1052513"/>
            <a:ext cx="6553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Примеры библиографического </a:t>
            </a:r>
            <a:r>
              <a:rPr lang="ru-RU" sz="2400" b="1" dirty="0" smtClean="0">
                <a:solidFill>
                  <a:schemeClr val="tx2">
                    <a:lumMod val="10000"/>
                  </a:schemeClr>
                </a:solidFill>
              </a:rPr>
              <a:t>описания.</a:t>
            </a:r>
            <a:endParaRPr lang="ru-RU" sz="2400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288" y="1484313"/>
            <a:ext cx="8640762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Дополнительное образование детей: словарь-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 справочник / Автор-составитель Д.Е.Яковлев. –  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 М.: АРКТИ, 2002.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Дюпре, В. Как стать актёром. – М.: Феникс, 2007.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Окунева С.А. Проект «Доброе сердце» // Методист. – 2013. – № 8. – С. 37- 42.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Павлов, К.А. Технологии в образовании //  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Проблемы вузовского учебника: мат.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</a:rPr>
              <a:t>конф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 / 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Пятая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</a:rPr>
              <a:t>всесоюз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</a:rPr>
              <a:t>науч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</a:rPr>
              <a:t>конф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 – М.: Изд-во </a:t>
            </a:r>
            <a:r>
              <a:rPr lang="ru-RU" sz="2400" b="1" dirty="0" err="1">
                <a:solidFill>
                  <a:schemeClr val="tx2">
                    <a:lumMod val="10000"/>
                  </a:schemeClr>
                </a:solidFill>
              </a:rPr>
              <a:t>Моск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ун-та, 1990. – С. 14-54.</a:t>
            </a:r>
          </a:p>
          <a:p>
            <a:pPr marL="457200" indent="-457200">
              <a:buFont typeface="+mj-lt"/>
              <a:buAutoNum type="arabicPeriod" startAt="5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Система работы в школе: 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[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Электрон. ресурс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]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.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1 </a:t>
            </a:r>
            <a:r>
              <a:rPr lang="en-US" sz="2400" b="1" dirty="0">
                <a:solidFill>
                  <a:schemeClr val="tx2">
                    <a:lumMod val="10000"/>
                  </a:schemeClr>
                </a:solidFill>
              </a:rPr>
              <a:t>CD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-диск. – Волгоград: Изд-во «Учитель»,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2007.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 </a:t>
            </a:r>
          </a:p>
          <a:p>
            <a:pPr marL="457200" indent="-457200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328002"/>
            <a:ext cx="8064500" cy="5909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 Литература</a:t>
            </a:r>
          </a:p>
          <a:p>
            <a:pPr>
              <a:defRPr/>
            </a:pPr>
            <a:endParaRPr lang="ru-RU" sz="600" b="1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marL="342900" lvl="8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Каргина, З.А. Технология разработки образовательной программы дополнительного образования детей // Внешкольник: Воспитание и дополнительное образование детей и молодёжи. – 2006. – № 5. – С. 11-15. </a:t>
            </a:r>
          </a:p>
          <a:p>
            <a:pPr marL="342900" lvl="8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Методические материалы по организации внеурочной деятельности в образовательных учреждениях, реализующих общеобразовательные программы начального общего образования // Вестник образования России. – 2011. - № 11. – С. 29-43.</a:t>
            </a:r>
          </a:p>
          <a:p>
            <a:pPr marL="342900" lvl="8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 введении федерального государственного образовательного стандарта общего образования: Письмо Министерства образования и науки РФ  от 19 апреля 2011 г. № 03-255.</a:t>
            </a:r>
          </a:p>
          <a:p>
            <a:pPr marL="342900" indent="-342900" algn="just">
              <a:buFont typeface="+mj-lt"/>
              <a:buAutoNum type="arabicPeriod" startAt="4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Порядок организации и осуществления образовательной деятельности по дополнительным общеобразовательным программам // Вестник образования России. – 2014. – № 1. – С. 20-28.</a:t>
            </a:r>
          </a:p>
          <a:p>
            <a:pPr marL="342900" indent="-342900" algn="just">
              <a:buFont typeface="+mj-lt"/>
              <a:buAutoNum type="arabicPeriod" startAt="4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Примерные требования к программам дополнительного образования детей: приложение к письму Департамента молодёжной политики, воспитания и социальной поддержки детей </a:t>
            </a:r>
            <a:r>
              <a:rPr lang="ru-RU" sz="1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Минобрнауки</a:t>
            </a: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России от 11.12.2006 № 06-1844 // Внешкольник: Дополнительное образование, социальное, трудовое и художественное воспитание детей. – 2007. –  № 1. – С. 19-20.</a:t>
            </a:r>
          </a:p>
          <a:p>
            <a:pPr marL="342900" indent="-342900" algn="just">
              <a:buFont typeface="+mj-lt"/>
              <a:buAutoNum type="arabicPeriod" startAt="4"/>
              <a:defRPr/>
            </a:pP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Харитонов, Н.П. Технология разработки и экспертизы образовательных программ дополнительного образования детей: Методические рекомендации для педагогов дополнительного образования и методистов // Образовательные программы дополнительного образования детей. – М., 2011. – С. 3-40. –  (Приложение к журналу «Дополнительное образование и воспитание». № 1).   </a:t>
            </a:r>
          </a:p>
          <a:p>
            <a:pPr marL="342900" indent="-342900" algn="just">
              <a:buFont typeface="+mj-lt"/>
              <a:buAutoNum type="arabicPeriod" startAt="4"/>
              <a:defRPr/>
            </a:pPr>
            <a:r>
              <a:rPr lang="ru-RU" sz="1400" b="1" dirty="0" err="1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Хромова</a:t>
            </a:r>
            <a:r>
              <a:rPr lang="ru-RU" sz="1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, Н.П. Формы проведения занятий в учреждениях ДОД // Дополнительное образование и воспитание. – 2013. – № 9. – С. 10-13</a:t>
            </a:r>
            <a:r>
              <a:rPr lang="ru-RU" sz="16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524287"/>
            <a:ext cx="518437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ru-RU" sz="2000" b="1" i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Сведения об авторе-составителе: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Салтыкова Ольга </a:t>
            </a:r>
            <a:r>
              <a:rPr lang="ru-RU" sz="1600" b="1" dirty="0" err="1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Анфимовна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, библиотекарь, методист Дворца детского (юношеского) творчества г. Владимира. Педагогический стаж – 27 лет. </a:t>
            </a:r>
            <a:endParaRPr lang="en-US" sz="1600" b="1" dirty="0" smtClean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Контакты: </a:t>
            </a:r>
            <a:r>
              <a:rPr lang="en-US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e-mail   metodlibra@yandex.ru</a:t>
            </a:r>
            <a:r>
              <a:rPr lang="ru-RU" sz="1600" b="1" dirty="0" smtClean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</a:t>
            </a:r>
            <a:endParaRPr lang="ru-RU" sz="16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P1010931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32611" r="9032" b="16208"/>
          <a:stretch>
            <a:fillRect/>
          </a:stretch>
        </p:blipFill>
        <p:spPr>
          <a:xfrm>
            <a:off x="539552" y="548680"/>
            <a:ext cx="2535710" cy="208823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Img0001+.jpg"/>
          <p:cNvPicPr>
            <a:picLocks noChangeAspect="1"/>
          </p:cNvPicPr>
          <p:nvPr/>
        </p:nvPicPr>
        <p:blipFill>
          <a:blip r:embed="rId3" cstate="print"/>
          <a:srcRect b="11340"/>
          <a:stretch>
            <a:fillRect/>
          </a:stretch>
        </p:blipFill>
        <p:spPr>
          <a:xfrm>
            <a:off x="2555776" y="4005064"/>
            <a:ext cx="4003164" cy="23042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667625" y="5153025"/>
            <a:ext cx="1441450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650" y="115888"/>
            <a:ext cx="8064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Основные направленности 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внеурочной деятельности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313" y="1628775"/>
            <a:ext cx="705643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Внеурочная деятельность организуется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по направлениям развития личности: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450" y="2492375"/>
            <a:ext cx="5616575" cy="1939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спортивно-оздоровительное;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духовно-нравственное;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общеинтеллектуальное;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общекультурное;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социальное.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Спорт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4910138"/>
            <a:ext cx="2514600" cy="17589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152" name="Рисунок 13" descr="Рисунок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4691063"/>
            <a:ext cx="2735263" cy="17621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151" name="Рисунок 12" descr="Рисунок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5238" y="4343400"/>
            <a:ext cx="2520950" cy="1749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150" name="Рисунок 11" descr="Рисунок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388" y="2420938"/>
            <a:ext cx="1655762" cy="2338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Рисунок 10" descr="1600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5300663"/>
            <a:ext cx="143986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1" descr="28959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524750" y="4992688"/>
            <a:ext cx="1584325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388" y="4292600"/>
            <a:ext cx="8461375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endParaRPr lang="ru-RU" sz="22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6263" y="2498725"/>
            <a:ext cx="7991475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2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</a:t>
            </a:r>
            <a:endParaRPr lang="ru-RU" sz="22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188" y="476250"/>
            <a:ext cx="8137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163" y="260350"/>
            <a:ext cx="75596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Возможности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внеурочной деятельности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338" y="1598613"/>
            <a:ext cx="8569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Arial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8971" y="1484784"/>
            <a:ext cx="8137525" cy="4492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Внеурочная деятельность предоставляет возможность: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осуществить интеграцию общего и дополнительного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образования;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заниматься в объединениях различных направлений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и по своему желанию;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использовать опыт социального партнёрства и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образовательные ресурсы ОУ;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гибко и оперативно реагировать на изменение 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социального   заказа;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создать психолого-педагогические условия,    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способствующие   формированию и развитию  </a:t>
            </a:r>
          </a:p>
          <a:p>
            <a:pPr>
              <a:defRPr/>
            </a:pP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  познавательной  мотивации.</a:t>
            </a:r>
          </a:p>
          <a:p>
            <a:pPr>
              <a:buFont typeface="Wingdings" pitchFamily="2" charset="2"/>
              <a:buChar char="ü"/>
              <a:defRPr/>
            </a:pPr>
            <a:endParaRPr lang="ru-RU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0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71550" y="333375"/>
            <a:ext cx="69850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Виды внеурочной деятельности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750" y="1557338"/>
            <a:ext cx="7848600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В зависимости от выбранного направления деятельности и с учётом возраста обучающихся выделяют следующие виды: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игровая деятельность;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познавательная деятельность;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проблемно-ценностное общение;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досугово-развлекательная деятельность;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художественное творчество;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социальное творчество, в том числе,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волонтёрская деятельность;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спортивно-оздоровительная деятельность;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туристско-краеведческая деятельность.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0"/>
                            </p:stCondLst>
                            <p:childTnLst>
                              <p:par>
                                <p:cTn id="56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543800" y="5013325"/>
            <a:ext cx="15652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00113" y="404813"/>
            <a:ext cx="7416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Основные задачи внеурочной деятельности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188" y="1700213"/>
            <a:ext cx="792162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Улучшить условия для развития ребёнка.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Обеспечить благоприятную адаптацию к школе.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Учесть возрастные и индивидуальные  </a:t>
            </a:r>
          </a:p>
          <a:p>
            <a:pPr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    особенности обучающихся.</a:t>
            </a:r>
          </a:p>
        </p:txBody>
      </p:sp>
      <p:pic>
        <p:nvPicPr>
          <p:cNvPr id="9221" name="Рисунок 5" descr="SAM_3338.JPG"/>
          <p:cNvPicPr>
            <a:picLocks noChangeAspect="1"/>
          </p:cNvPicPr>
          <p:nvPr/>
        </p:nvPicPr>
        <p:blipFill>
          <a:blip r:embed="rId3" cstate="print"/>
          <a:srcRect r="6841" b="11472"/>
          <a:stretch>
            <a:fillRect/>
          </a:stretch>
        </p:blipFill>
        <p:spPr bwMode="auto">
          <a:xfrm rot="427563">
            <a:off x="5700713" y="3155950"/>
            <a:ext cx="2109787" cy="2482850"/>
          </a:xfrm>
          <a:prstGeom prst="rect">
            <a:avLst/>
          </a:prstGeom>
          <a:noFill/>
          <a:ln w="9525">
            <a:solidFill>
              <a:srgbClr val="990000"/>
            </a:solidFill>
            <a:miter lim="800000"/>
            <a:headEnd/>
            <a:tailEnd/>
          </a:ln>
        </p:spPr>
      </p:pic>
      <p:pic>
        <p:nvPicPr>
          <p:cNvPr id="9222" name="Рисунок 4" descr="фото2.jpg"/>
          <p:cNvPicPr>
            <a:picLocks noChangeAspect="1"/>
          </p:cNvPicPr>
          <p:nvPr/>
        </p:nvPicPr>
        <p:blipFill>
          <a:blip r:embed="rId4" cstate="print"/>
          <a:srcRect l="2396" r="4211"/>
          <a:stretch>
            <a:fillRect/>
          </a:stretch>
        </p:blipFill>
        <p:spPr bwMode="auto">
          <a:xfrm>
            <a:off x="2771775" y="3860800"/>
            <a:ext cx="2808288" cy="1989138"/>
          </a:xfrm>
          <a:prstGeom prst="rect">
            <a:avLst/>
          </a:prstGeom>
          <a:noFill/>
          <a:ln w="9525">
            <a:solidFill>
              <a:srgbClr val="660033"/>
            </a:solidFill>
            <a:miter lim="800000"/>
            <a:headEnd/>
            <a:tailEnd/>
          </a:ln>
        </p:spPr>
      </p:pic>
      <p:pic>
        <p:nvPicPr>
          <p:cNvPr id="9223" name="Рисунок 7" descr="DSCN0304.JPG"/>
          <p:cNvPicPr>
            <a:picLocks noChangeAspect="1"/>
          </p:cNvPicPr>
          <p:nvPr/>
        </p:nvPicPr>
        <p:blipFill>
          <a:blip r:embed="rId5" cstate="print"/>
          <a:srcRect l="2867" t="2016" r="11967" b="3806"/>
          <a:stretch>
            <a:fillRect/>
          </a:stretch>
        </p:blipFill>
        <p:spPr bwMode="auto">
          <a:xfrm rot="-743469">
            <a:off x="460375" y="4564063"/>
            <a:ext cx="2144713" cy="1781175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6"/>
          <p:cNvSpPr txBox="1">
            <a:spLocks noChangeArrowheads="1"/>
          </p:cNvSpPr>
          <p:nvPr/>
        </p:nvSpPr>
        <p:spPr bwMode="auto">
          <a:xfrm>
            <a:off x="179388" y="1844675"/>
            <a:ext cx="2736850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Инновационная </a:t>
            </a:r>
            <a:r>
              <a:rPr lang="ru-RU" sz="1400" b="1">
                <a:solidFill>
                  <a:srgbClr val="002060"/>
                </a:solidFill>
              </a:rPr>
              <a:t>(экспериментальная, пилотная, внедренческая площадка</a:t>
            </a:r>
            <a:r>
              <a:rPr lang="ru-RU" sz="1600" b="1">
                <a:solidFill>
                  <a:srgbClr val="002060"/>
                </a:solidFill>
              </a:rPr>
              <a:t>)</a:t>
            </a:r>
            <a:endParaRPr lang="ru-RU" b="1">
              <a:solidFill>
                <a:srgbClr val="002060"/>
              </a:solidFill>
            </a:endParaRPr>
          </a:p>
        </p:txBody>
      </p:sp>
      <p:sp>
        <p:nvSpPr>
          <p:cNvPr id="10243" name="TextBox 56"/>
          <p:cNvSpPr txBox="1">
            <a:spLocks noChangeArrowheads="1"/>
          </p:cNvSpPr>
          <p:nvPr/>
        </p:nvSpPr>
        <p:spPr bwMode="auto">
          <a:xfrm>
            <a:off x="6084888" y="1773238"/>
            <a:ext cx="280828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Иные педагогические работники </a:t>
            </a:r>
          </a:p>
          <a:p>
            <a:pPr algn="ctr"/>
            <a:r>
              <a:rPr lang="ru-RU" sz="1400" b="1">
                <a:solidFill>
                  <a:srgbClr val="002060"/>
                </a:solidFill>
              </a:rPr>
              <a:t>(педагоги-организаторы, социальные педагоги и др.)</a:t>
            </a:r>
          </a:p>
        </p:txBody>
      </p:sp>
      <p:pic>
        <p:nvPicPr>
          <p:cNvPr id="10244" name="Рисунок 1" descr="28959.jpe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812088" y="115888"/>
            <a:ext cx="1296987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350" y="188913"/>
            <a:ext cx="6481763" cy="113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Модель</a:t>
            </a: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реализации внеурочной деятельности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0" y="1557338"/>
            <a:ext cx="2519363" cy="1439862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27763" y="1557338"/>
            <a:ext cx="2520950" cy="1439862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5400000">
            <a:off x="-181073" y="3790157"/>
            <a:ext cx="2376487" cy="1511300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rot="5400000">
            <a:off x="1583631" y="3753644"/>
            <a:ext cx="2376487" cy="1584325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rot="16200000">
            <a:off x="3348113" y="3789363"/>
            <a:ext cx="2376487" cy="1512888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rot="5400000">
            <a:off x="5112023" y="3753644"/>
            <a:ext cx="2376487" cy="1584325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16200000">
            <a:off x="6912223" y="3753644"/>
            <a:ext cx="2376487" cy="1584325"/>
          </a:xfrm>
          <a:prstGeom prst="round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475" y="1773238"/>
            <a:ext cx="2232025" cy="936625"/>
          </a:xfrm>
          <a:prstGeom prst="rect">
            <a:avLst/>
          </a:prstGeom>
          <a:noFill/>
          <a:ln w="57150">
            <a:solidFill>
              <a:srgbClr val="99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A50021"/>
                </a:solidFill>
              </a:ln>
            </a:endParaRPr>
          </a:p>
        </p:txBody>
      </p:sp>
      <p:cxnSp>
        <p:nvCxnSpPr>
          <p:cNvPr id="14" name="Прямая со стрелкой 13"/>
          <p:cNvCxnSpPr>
            <a:stCxn id="12" idx="1"/>
          </p:cNvCxnSpPr>
          <p:nvPr/>
        </p:nvCxnSpPr>
        <p:spPr>
          <a:xfrm flipH="1">
            <a:off x="2843213" y="2241550"/>
            <a:ext cx="576262" cy="0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5" name="TextBox 17"/>
          <p:cNvSpPr txBox="1">
            <a:spLocks noChangeArrowheads="1"/>
          </p:cNvSpPr>
          <p:nvPr/>
        </p:nvSpPr>
        <p:spPr bwMode="auto">
          <a:xfrm>
            <a:off x="3492500" y="1916113"/>
            <a:ext cx="2159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2060"/>
                </a:solidFill>
              </a:rPr>
              <a:t>ВНЕУРОЧНАЯ ДЕЯТЕЛЬНОСТЬ</a:t>
            </a: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5651500" y="2276475"/>
            <a:ext cx="576263" cy="0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2" idx="2"/>
          </p:cNvCxnSpPr>
          <p:nvPr/>
        </p:nvCxnSpPr>
        <p:spPr>
          <a:xfrm flipH="1">
            <a:off x="2771775" y="2709863"/>
            <a:ext cx="1763713" cy="647700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4644008" y="2708275"/>
            <a:ext cx="1547813" cy="647700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4572000" y="2708275"/>
            <a:ext cx="0" cy="647700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12" idx="2"/>
          </p:cNvCxnSpPr>
          <p:nvPr/>
        </p:nvCxnSpPr>
        <p:spPr>
          <a:xfrm flipH="1">
            <a:off x="1331913" y="2709863"/>
            <a:ext cx="3203575" cy="576262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679950" y="2708275"/>
            <a:ext cx="3276600" cy="576263"/>
          </a:xfrm>
          <a:prstGeom prst="straightConnector1">
            <a:avLst/>
          </a:prstGeom>
          <a:ln w="38100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2" name="TextBox 57"/>
          <p:cNvSpPr txBox="1">
            <a:spLocks noChangeArrowheads="1"/>
          </p:cNvSpPr>
          <p:nvPr/>
        </p:nvSpPr>
        <p:spPr bwMode="auto">
          <a:xfrm>
            <a:off x="179512" y="3789363"/>
            <a:ext cx="1728788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Учебный план </a:t>
            </a:r>
            <a:r>
              <a:rPr lang="ru-RU" sz="1600" b="1" dirty="0" err="1">
                <a:solidFill>
                  <a:srgbClr val="002060"/>
                </a:solidFill>
              </a:rPr>
              <a:t>образователь-ного</a:t>
            </a:r>
            <a:r>
              <a:rPr lang="ru-RU" sz="1600" b="1" dirty="0">
                <a:solidFill>
                  <a:srgbClr val="002060"/>
                </a:solidFill>
              </a:rPr>
              <a:t> учреждения</a:t>
            </a:r>
          </a:p>
        </p:txBody>
      </p:sp>
      <p:sp>
        <p:nvSpPr>
          <p:cNvPr id="10263" name="TextBox 77"/>
          <p:cNvSpPr txBox="1">
            <a:spLocks noChangeArrowheads="1"/>
          </p:cNvSpPr>
          <p:nvPr/>
        </p:nvSpPr>
        <p:spPr bwMode="auto">
          <a:xfrm>
            <a:off x="1907704" y="3844925"/>
            <a:ext cx="17287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Дополнительное 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</a:rPr>
              <a:t>образование </a:t>
            </a:r>
            <a:r>
              <a:rPr lang="ru-RU" sz="1400" b="1" dirty="0" err="1">
                <a:solidFill>
                  <a:srgbClr val="002060"/>
                </a:solidFill>
              </a:rPr>
              <a:t>образователь-ного</a:t>
            </a:r>
            <a:r>
              <a:rPr lang="ru-RU" sz="1400" b="1" dirty="0">
                <a:solidFill>
                  <a:srgbClr val="002060"/>
                </a:solidFill>
              </a:rPr>
              <a:t> учреждения (кружки, секции и т.д.)</a:t>
            </a:r>
          </a:p>
        </p:txBody>
      </p:sp>
      <p:sp>
        <p:nvSpPr>
          <p:cNvPr id="10264" name="TextBox 80"/>
          <p:cNvSpPr txBox="1">
            <a:spLocks noChangeArrowheads="1"/>
          </p:cNvSpPr>
          <p:nvPr/>
        </p:nvSpPr>
        <p:spPr bwMode="auto">
          <a:xfrm>
            <a:off x="4148138" y="4086225"/>
            <a:ext cx="1368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65" name="TextBox 81"/>
          <p:cNvSpPr txBox="1">
            <a:spLocks noChangeArrowheads="1"/>
          </p:cNvSpPr>
          <p:nvPr/>
        </p:nvSpPr>
        <p:spPr bwMode="auto">
          <a:xfrm>
            <a:off x="3707904" y="3803650"/>
            <a:ext cx="16557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 err="1">
                <a:solidFill>
                  <a:srgbClr val="002060"/>
                </a:solidFill>
              </a:rPr>
              <a:t>Дополнитель-ное</a:t>
            </a:r>
            <a:r>
              <a:rPr lang="ru-RU" sz="1600" b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образование учреждений культуры и УДОД</a:t>
            </a:r>
          </a:p>
        </p:txBody>
      </p:sp>
      <p:sp>
        <p:nvSpPr>
          <p:cNvPr id="10266" name="TextBox 82"/>
          <p:cNvSpPr txBox="1">
            <a:spLocks noChangeArrowheads="1"/>
          </p:cNvSpPr>
          <p:nvPr/>
        </p:nvSpPr>
        <p:spPr bwMode="auto">
          <a:xfrm>
            <a:off x="5436096" y="3789363"/>
            <a:ext cx="17272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Группы продлённого дня</a:t>
            </a:r>
          </a:p>
        </p:txBody>
      </p:sp>
      <p:sp>
        <p:nvSpPr>
          <p:cNvPr id="10267" name="TextBox 83"/>
          <p:cNvSpPr txBox="1">
            <a:spLocks noChangeArrowheads="1"/>
          </p:cNvSpPr>
          <p:nvPr/>
        </p:nvSpPr>
        <p:spPr bwMode="auto">
          <a:xfrm>
            <a:off x="7308726" y="3789363"/>
            <a:ext cx="16557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Классное </a:t>
            </a:r>
            <a:r>
              <a:rPr lang="ru-RU" b="1" dirty="0" smtClean="0">
                <a:solidFill>
                  <a:srgbClr val="002060"/>
                </a:solidFill>
              </a:rPr>
              <a:t>       руководство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0" y="5805488"/>
            <a:ext cx="9144000" cy="8620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Система образования создаёт условия для непрерывного образования посредством реализации основных образовательных программ и различных </a:t>
            </a:r>
            <a:r>
              <a:rPr lang="ru-RU" sz="17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дополнительных образовательных программ</a:t>
            </a:r>
            <a:r>
              <a:rPr lang="ru-RU" sz="1600" b="1" i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. (Закон об образовании в РФ, ст. 7)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0255" grpId="0"/>
      <p:bldP spid="10262" grpId="0"/>
      <p:bldP spid="10263" grpId="0"/>
      <p:bldP spid="10265" grpId="0"/>
      <p:bldP spid="10266" grpId="0"/>
      <p:bldP spid="10267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Рисунок 8" descr="IMG_07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4221163"/>
            <a:ext cx="2808288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1" descr="28959.jpe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2"/>
          <a:stretch>
            <a:fillRect/>
          </a:stretch>
        </p:blipFill>
        <p:spPr bwMode="auto">
          <a:xfrm>
            <a:off x="7346950" y="4797425"/>
            <a:ext cx="1762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9500" y="333375"/>
            <a:ext cx="6985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Образовательная программа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88" y="1052513"/>
            <a:ext cx="8137525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Arial" charset="0"/>
              </a:rPr>
              <a:t>Образовательная программа дополнительного образования детей (далее – Программа) – это документ, определяющий концептуальные основы, направления и содержание деятельности детского объединения, организационные и методические особенности учебно-воспитательного процесса, а также его условия, последовательность действий по достижению поставленных целей  и результаты.</a:t>
            </a:r>
          </a:p>
          <a:p>
            <a:pPr algn="just">
              <a:defRPr/>
            </a:pPr>
            <a:endParaRPr lang="ru-RU" sz="400" b="1" dirty="0">
              <a:solidFill>
                <a:schemeClr val="tx2">
                  <a:lumMod val="10000"/>
                </a:schemeClr>
              </a:solidFill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950" y="115888"/>
            <a:ext cx="8928100" cy="662622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270" name="Рисунок 7" descr="DSCI001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9725" y="4221163"/>
            <a:ext cx="3132138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Рисунок 10" descr="SAM_333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4221163"/>
            <a:ext cx="316865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бычная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2129</TotalTime>
  <Words>2203</Words>
  <Application>Microsoft Office PowerPoint</Application>
  <PresentationFormat>Экран (4:3)</PresentationFormat>
  <Paragraphs>407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Saltykova</dc:creator>
  <cp:lastModifiedBy>Салтыкова</cp:lastModifiedBy>
  <cp:revision>289</cp:revision>
  <dcterms:created xsi:type="dcterms:W3CDTF">2014-01-21T11:24:39Z</dcterms:created>
  <dcterms:modified xsi:type="dcterms:W3CDTF">2015-10-01T08:18:50Z</dcterms:modified>
</cp:coreProperties>
</file>